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8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96" y="306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1A28EA-340E-4DDE-8B49-BD5A44A8D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5878081-EB42-4F0B-A2F5-C33D94F1EA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91D3EB-BF96-45A1-9987-D3D389A4F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3E700A1-9D0E-4365-80AF-AF10216A0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2B759A-E5F7-4C84-8682-C03E4591A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079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BBA0F1-225B-454E-8B52-DF8C64AE8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EFE69F-C434-4B3E-8F8D-7D3FDE9C2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6351C3-53ED-4808-9869-08751D32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A2FA496-6DC7-4965-BBFE-A56420FFE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888455-415A-4163-B53B-2877D184C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748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8CA1AAB-CA32-462A-9312-8E5DD73D4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3A5EBA0-731E-48CC-B3FB-6DCD8AD41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4279DC-E992-4B48-A0D6-30413F32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7615C7-B255-4DD1-836E-B8FC0299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67EC36-EEE2-48A5-81D1-155040604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77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873397-6442-41D1-B57C-5AB148099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3A2FC2-FF2B-4D9E-A6DD-1DE56DB1F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20DDFE-EB7B-44A7-B5A7-218B7B18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53C1A8-F1FD-4265-9DBE-531B6E64A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47BAE78-B5C6-4444-999A-176EE977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84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EEA475-E2A3-44B5-86FC-736124C63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F823CE-0C2E-46D1-AF9B-1A90B52C5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ACB311-6455-439F-A9F5-AD0A0970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1C95CB-607A-4F65-B89D-9C9FB7552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7F6325-CA37-44DF-A2CD-64FF73070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747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BA4C5-2546-43A2-BADA-0F6EAD66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C519B83-45CF-4A41-96F6-B8062995D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7EDAF01-16EA-4787-B78A-E08D849638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945A35C-5C69-4AF6-B880-E1F043B88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E938EC9-5D6A-4681-9390-F731A1266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AE107C7-23E1-4D37-ACD4-013D70D2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18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917C7D-F657-4D2F-808F-D1CF07B03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665591-2971-4752-B6CE-54AB0A713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05EF922-E2AB-4C6A-839E-DFCD29CBF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CF3B576-D17F-4347-8814-31B114711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5F05D07A-396D-4DE1-A7D6-22ABBFDFC3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CB33E15-4753-4132-BE95-4150874D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8E8CC41-A505-4B5A-800E-A75509485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43ED657-7558-43F1-BBE1-96705A22E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24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663B94-55AC-409F-9B7D-FFB703B7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7E3767C-9F80-441B-9D7A-C582918C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6445A9D-EB07-4907-8386-8C2AFEF0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435F1B8-A0D6-4AD1-B70E-B2C68417E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95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A5223-5B65-435C-996A-EFF6EDFB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DAC7E1B-2404-4A0F-A79D-83E055DD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3E2F41B-DD1F-4BA7-857E-8C07C472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07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34DC5E-CBFB-4DB4-B409-0ED4D35EF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6AA7066-9CF1-4D35-A6D3-EC598ACC1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1C61C1-53B5-4DD2-95AE-992FAC02E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258951-F250-4621-ADFE-55735F637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6B6C084-C9CD-4D2F-9164-E81FF7CB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A446CF5-8B91-4AA7-81E2-005CC04F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877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C9F338-5EF2-4470-98F1-27067828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0C6EF54-779E-49FC-B714-0A22CD410F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3F78B88-2727-4501-80C9-DD863A3D1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259E5D3-DBB2-48E2-85C9-FB4B4AE4B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862219D-9D72-4B5B-A261-FE70D1579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0A830C8-D721-4300-BCDB-2D35C5C8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666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3A57DEA-B05D-47A2-92A8-877CEB47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84AC210-5887-43C3-B7B6-CA3C326CC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585627-09A0-4930-95BF-2E67B14867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D97EB-C227-4314-9D1E-AB42BC966079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B714564-1C7A-4948-B05E-E663BCC93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ACDB1B-219E-4F07-ACB7-B072215689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A63E5-F85C-4455-8F7D-CD4AD82660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898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53CE8A86-2F28-4E9D-9F0F-D4B63EFF7594}"/>
              </a:ext>
            </a:extLst>
          </p:cNvPr>
          <p:cNvSpPr txBox="1"/>
          <p:nvPr/>
        </p:nvSpPr>
        <p:spPr>
          <a:xfrm>
            <a:off x="3894177" y="3309034"/>
            <a:ext cx="439094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en-US" altLang="zh-CN" sz="3600" b="1" i="0" dirty="0" err="1">
                <a:effectLst/>
                <a:cs typeface="+mn-ea"/>
                <a:sym typeface="+mn-lt"/>
              </a:rPr>
              <a:t>SharedPreferences</a:t>
            </a:r>
            <a:endParaRPr lang="en-US" altLang="zh-CN" sz="3600" b="1" i="0" dirty="0">
              <a:effectLst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7420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B1DA60A-83DF-4F56-B961-92DE8C4FFF37}"/>
              </a:ext>
            </a:extLst>
          </p:cNvPr>
          <p:cNvSpPr txBox="1"/>
          <p:nvPr/>
        </p:nvSpPr>
        <p:spPr>
          <a:xfrm>
            <a:off x="5073988" y="33090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i="0" dirty="0">
                <a:effectLst/>
                <a:cs typeface="+mn-ea"/>
                <a:sym typeface="+mn-lt"/>
              </a:rPr>
              <a:t>最佳实践</a:t>
            </a:r>
          </a:p>
        </p:txBody>
      </p:sp>
    </p:spTree>
    <p:extLst>
      <p:ext uri="{BB962C8B-B14F-4D97-AF65-F5344CB8AC3E}">
        <p14:creationId xmlns:p14="http://schemas.microsoft.com/office/powerpoint/2010/main" val="1324345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B1DA60A-83DF-4F56-B961-92DE8C4FFF37}"/>
              </a:ext>
            </a:extLst>
          </p:cNvPr>
          <p:cNvSpPr txBox="1"/>
          <p:nvPr/>
        </p:nvSpPr>
        <p:spPr>
          <a:xfrm>
            <a:off x="5535652" y="32968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i="0" dirty="0">
                <a:effectLst/>
                <a:cs typeface="+mn-ea"/>
                <a:sym typeface="+mn-lt"/>
              </a:rPr>
              <a:t>最佳实践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05B0DC4-F0EF-4AA1-9CA2-23FC37D6A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385" y="2527033"/>
            <a:ext cx="6902531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生命周期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：在 onPause() 保存，在 onCreate() 或 onResume() 恢复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6C5E89F-0D59-4280-8401-BA32E60C2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385" y="3010366"/>
            <a:ext cx="5611536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访问模式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：始终使用 MODE_PRIVATE，保证数据安全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5E21E9B-3223-4808-A79F-B406DB297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385" y="3493701"/>
            <a:ext cx="5235408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提交方式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：优先使用异步 apply()，避免阻塞主线程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0D38F087-BEF7-4C56-BE95-A4D4BD160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385" y="3977034"/>
            <a:ext cx="574836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数据类型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：仅限原始类型与 Set&lt;String&gt;，</a:t>
            </a: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不存大型对象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+mn-ea"/>
              <a:sym typeface="+mn-lt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2F0D6B9E-D36C-4BC6-98D6-54C077F64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385" y="4460368"/>
            <a:ext cx="5902257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容量控制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：保持“小而精”，大量数据请用 Room 或文件</a:t>
            </a:r>
          </a:p>
        </p:txBody>
      </p:sp>
    </p:spTree>
    <p:extLst>
      <p:ext uri="{BB962C8B-B14F-4D97-AF65-F5344CB8AC3E}">
        <p14:creationId xmlns:p14="http://schemas.microsoft.com/office/powerpoint/2010/main" val="178926160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807F3D2-A660-46B3-BAD6-254E1EFF0099}"/>
              </a:ext>
            </a:extLst>
          </p:cNvPr>
          <p:cNvSpPr txBox="1"/>
          <p:nvPr/>
        </p:nvSpPr>
        <p:spPr>
          <a:xfrm>
            <a:off x="3227328" y="3309034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sz="3600" b="1" i="0" dirty="0">
                <a:effectLst/>
                <a:cs typeface="+mn-ea"/>
                <a:sym typeface="+mn-lt"/>
              </a:rPr>
              <a:t>实战案例</a:t>
            </a:r>
            <a:r>
              <a:rPr lang="en-US" altLang="zh-CN" sz="3600" b="1" i="0" dirty="0">
                <a:effectLst/>
                <a:cs typeface="+mn-ea"/>
                <a:sym typeface="+mn-lt"/>
              </a:rPr>
              <a:t>——</a:t>
            </a:r>
            <a:r>
              <a:rPr lang="zh-CN" altLang="en-US" sz="3600" b="1" i="0" dirty="0">
                <a:effectLst/>
                <a:cs typeface="+mn-ea"/>
                <a:sym typeface="+mn-lt"/>
              </a:rPr>
              <a:t>表单自动回填</a:t>
            </a:r>
          </a:p>
        </p:txBody>
      </p:sp>
    </p:spTree>
    <p:extLst>
      <p:ext uri="{BB962C8B-B14F-4D97-AF65-F5344CB8AC3E}">
        <p14:creationId xmlns:p14="http://schemas.microsoft.com/office/powerpoint/2010/main" val="1978328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807F3D2-A660-46B3-BAD6-254E1EFF0099}"/>
              </a:ext>
            </a:extLst>
          </p:cNvPr>
          <p:cNvSpPr txBox="1"/>
          <p:nvPr/>
        </p:nvSpPr>
        <p:spPr>
          <a:xfrm>
            <a:off x="4612322" y="329684"/>
            <a:ext cx="295465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实战案例</a:t>
            </a:r>
            <a:r>
              <a:rPr lang="en-US" altLang="zh-CN" b="1" i="0" dirty="0">
                <a:effectLst/>
                <a:cs typeface="+mn-ea"/>
                <a:sym typeface="+mn-lt"/>
              </a:rPr>
              <a:t>——</a:t>
            </a:r>
            <a:r>
              <a:rPr lang="zh-CN" altLang="en-US" b="1" i="0" dirty="0">
                <a:effectLst/>
                <a:cs typeface="+mn-ea"/>
                <a:sym typeface="+mn-lt"/>
              </a:rPr>
              <a:t>表单自动回填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2CC891B-6037-4CFC-8DC9-B2CFCB707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004" y="2806992"/>
            <a:ext cx="3542636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场景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：用户在表单输入姓名、年龄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6202DDA-9EED-4412-B6C5-1AC8878AA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4333" y="3493700"/>
            <a:ext cx="653063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做法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：onPause() 自动保存；再次打开时 onResume() 自动回填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7A5CE9B-1BA5-4E64-AC29-DD5684034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004" y="4180408"/>
            <a:ext cx="3311804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效果</a:t>
            </a: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：无需重复输入，提升体验</a:t>
            </a:r>
          </a:p>
        </p:txBody>
      </p:sp>
    </p:spTree>
    <p:extLst>
      <p:ext uri="{BB962C8B-B14F-4D97-AF65-F5344CB8AC3E}">
        <p14:creationId xmlns:p14="http://schemas.microsoft.com/office/powerpoint/2010/main" val="35160351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7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0585DCC-26A8-4AF0-906F-8A836FB11CA7}"/>
              </a:ext>
            </a:extLst>
          </p:cNvPr>
          <p:cNvSpPr txBox="1"/>
          <p:nvPr/>
        </p:nvSpPr>
        <p:spPr>
          <a:xfrm>
            <a:off x="5702364" y="344753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6703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ctivity Lifecycle in Android">
            <a:extLst>
              <a:ext uri="{FF2B5EF4-FFF2-40B4-BE49-F238E27FC236}">
                <a16:creationId xmlns:a16="http://schemas.microsoft.com/office/drawing/2014/main" id="{BB2A71E6-ABE9-46BE-B7A3-740AD6D6F5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9C67ADD-D49D-4629-9721-0A1DC88A87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737" y="0"/>
            <a:ext cx="5724525" cy="6286500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4C45D8A-61CC-42CA-8198-52CE74F92416}"/>
              </a:ext>
            </a:extLst>
          </p:cNvPr>
          <p:cNvSpPr txBox="1"/>
          <p:nvPr/>
        </p:nvSpPr>
        <p:spPr>
          <a:xfrm>
            <a:off x="5165358" y="6362184"/>
            <a:ext cx="18485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dirty="0">
                <a:cs typeface="+mn-ea"/>
                <a:sym typeface="+mn-lt"/>
              </a:rPr>
              <a:t>Made by </a:t>
            </a:r>
            <a:r>
              <a:rPr lang="en-US" altLang="zh-CN" sz="1200" dirty="0" err="1">
                <a:cs typeface="+mn-ea"/>
                <a:sym typeface="+mn-lt"/>
              </a:rPr>
              <a:t>Geeksforgeeks</a:t>
            </a:r>
            <a:endParaRPr lang="zh-CN" altLang="en-US" sz="1200" dirty="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8438916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528431F-E71F-4E7E-AE7C-60354FC3A1C0}"/>
              </a:ext>
            </a:extLst>
          </p:cNvPr>
          <p:cNvSpPr txBox="1"/>
          <p:nvPr/>
        </p:nvSpPr>
        <p:spPr>
          <a:xfrm>
            <a:off x="2906727" y="3309034"/>
            <a:ext cx="636584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sz="3600" b="1" i="0" dirty="0">
                <a:effectLst/>
                <a:cs typeface="+mn-ea"/>
                <a:sym typeface="+mn-lt"/>
              </a:rPr>
              <a:t>什么是 </a:t>
            </a:r>
            <a:r>
              <a:rPr lang="en-US" altLang="zh-CN" sz="3600" b="1" i="0" dirty="0" err="1">
                <a:effectLst/>
                <a:cs typeface="+mn-ea"/>
                <a:sym typeface="+mn-lt"/>
              </a:rPr>
              <a:t>SharedPreferences</a:t>
            </a:r>
            <a:r>
              <a:rPr lang="zh-CN" altLang="en-US" sz="3600" b="1" i="0" dirty="0">
                <a:effectLst/>
                <a:cs typeface="+mn-ea"/>
                <a:sym typeface="+mn-lt"/>
              </a:rPr>
              <a:t>？</a:t>
            </a:r>
            <a:endParaRPr lang="en-US" altLang="zh-CN" sz="3600" b="1" i="0" dirty="0">
              <a:effectLst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0331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528431F-E71F-4E7E-AE7C-60354FC3A1C0}"/>
              </a:ext>
            </a:extLst>
          </p:cNvPr>
          <p:cNvSpPr txBox="1"/>
          <p:nvPr/>
        </p:nvSpPr>
        <p:spPr>
          <a:xfrm>
            <a:off x="4452022" y="329684"/>
            <a:ext cx="327525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什么是 </a:t>
            </a:r>
            <a:r>
              <a:rPr lang="en-US" altLang="zh-CN" b="1" i="0" dirty="0" err="1">
                <a:effectLst/>
                <a:cs typeface="+mn-ea"/>
                <a:sym typeface="+mn-lt"/>
              </a:rPr>
              <a:t>SharedPreferences</a:t>
            </a:r>
            <a:r>
              <a:rPr lang="zh-CN" altLang="en-US" b="1" i="0" dirty="0">
                <a:effectLst/>
                <a:cs typeface="+mn-ea"/>
                <a:sym typeface="+mn-lt"/>
              </a:rPr>
              <a:t>？</a:t>
            </a:r>
            <a:endParaRPr lang="en-US" altLang="zh-CN" b="1" i="0" dirty="0">
              <a:effectLst/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E045882-AAE3-4895-A548-DB2EFE7C1C27}"/>
              </a:ext>
            </a:extLst>
          </p:cNvPr>
          <p:cNvSpPr txBox="1"/>
          <p:nvPr/>
        </p:nvSpPr>
        <p:spPr>
          <a:xfrm>
            <a:off x="3048000" y="241333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定义</a:t>
            </a:r>
            <a:r>
              <a:rPr lang="zh-CN" altLang="en-US" b="0" i="0" dirty="0">
                <a:effectLst/>
                <a:cs typeface="+mn-ea"/>
                <a:sym typeface="+mn-lt"/>
              </a:rPr>
              <a:t>：</a:t>
            </a:r>
            <a:r>
              <a:rPr lang="en-US" altLang="zh-CN" b="0" i="0" dirty="0">
                <a:effectLst/>
                <a:cs typeface="+mn-ea"/>
                <a:sym typeface="+mn-lt"/>
              </a:rPr>
              <a:t>Android </a:t>
            </a:r>
            <a:r>
              <a:rPr lang="zh-CN" altLang="en-US" b="0" i="0" dirty="0">
                <a:effectLst/>
                <a:cs typeface="+mn-ea"/>
                <a:sym typeface="+mn-lt"/>
              </a:rPr>
              <a:t>提供的轻量级</a:t>
            </a:r>
            <a:r>
              <a:rPr lang="zh-CN" altLang="en-US" b="1" i="0" dirty="0">
                <a:effectLst/>
                <a:cs typeface="+mn-ea"/>
                <a:sym typeface="+mn-lt"/>
              </a:rPr>
              <a:t>键值对</a:t>
            </a:r>
            <a:r>
              <a:rPr lang="zh-CN" altLang="en-US" b="0" i="0" dirty="0">
                <a:effectLst/>
                <a:cs typeface="+mn-ea"/>
                <a:sym typeface="+mn-lt"/>
              </a:rPr>
              <a:t>本地存储方案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43A439F-348A-412A-9A3E-15DA9197836F}"/>
              </a:ext>
            </a:extLst>
          </p:cNvPr>
          <p:cNvSpPr txBox="1"/>
          <p:nvPr/>
        </p:nvSpPr>
        <p:spPr>
          <a:xfrm>
            <a:off x="3048000" y="278267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作用</a:t>
            </a:r>
            <a:r>
              <a:rPr lang="zh-CN" altLang="en-US" b="0" i="0" dirty="0">
                <a:effectLst/>
                <a:cs typeface="+mn-ea"/>
                <a:sym typeface="+mn-lt"/>
              </a:rPr>
              <a:t>：持久保存</a:t>
            </a:r>
            <a:r>
              <a:rPr lang="zh-CN" altLang="en-US" b="1" i="0" dirty="0">
                <a:effectLst/>
                <a:cs typeface="+mn-ea"/>
                <a:sym typeface="+mn-lt"/>
              </a:rPr>
              <a:t>少量原始类型数据</a:t>
            </a:r>
            <a:r>
              <a:rPr lang="zh-CN" altLang="en-US" b="0" i="0" dirty="0">
                <a:effectLst/>
                <a:cs typeface="+mn-ea"/>
                <a:sym typeface="+mn-lt"/>
              </a:rPr>
              <a:t>（字符串、整型、浮点、布尔）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000BB72-B3FF-4B43-A771-D44668932540}"/>
              </a:ext>
            </a:extLst>
          </p:cNvPr>
          <p:cNvSpPr txBox="1"/>
          <p:nvPr/>
        </p:nvSpPr>
        <p:spPr>
          <a:xfrm>
            <a:off x="3048000" y="342900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类比</a:t>
            </a:r>
            <a:r>
              <a:rPr lang="zh-CN" altLang="en-US" b="0" i="0" dirty="0">
                <a:effectLst/>
                <a:cs typeface="+mn-ea"/>
                <a:sym typeface="+mn-lt"/>
              </a:rPr>
              <a:t>：像一本字典</a:t>
            </a:r>
            <a:r>
              <a:rPr lang="en-US" altLang="zh-CN" b="0" i="0" dirty="0">
                <a:effectLst/>
                <a:cs typeface="+mn-ea"/>
                <a:sym typeface="+mn-lt"/>
              </a:rPr>
              <a:t>——</a:t>
            </a:r>
            <a:r>
              <a:rPr lang="zh-CN" altLang="en-US" b="0" i="0" dirty="0">
                <a:effectLst/>
                <a:cs typeface="+mn-ea"/>
                <a:sym typeface="+mn-lt"/>
              </a:rPr>
              <a:t>通过 </a:t>
            </a:r>
            <a:r>
              <a:rPr lang="en-US" altLang="zh-CN" b="0" i="0" dirty="0">
                <a:effectLst/>
                <a:cs typeface="+mn-ea"/>
                <a:sym typeface="+mn-lt"/>
              </a:rPr>
              <a:t>key </a:t>
            </a:r>
            <a:r>
              <a:rPr lang="zh-CN" altLang="en-US" b="0" i="0" dirty="0">
                <a:effectLst/>
                <a:cs typeface="+mn-ea"/>
                <a:sym typeface="+mn-lt"/>
              </a:rPr>
              <a:t>存、通过 </a:t>
            </a:r>
            <a:r>
              <a:rPr lang="en-US" altLang="zh-CN" b="0" i="0" dirty="0">
                <a:effectLst/>
                <a:cs typeface="+mn-ea"/>
                <a:sym typeface="+mn-lt"/>
              </a:rPr>
              <a:t>key </a:t>
            </a:r>
            <a:r>
              <a:rPr lang="zh-CN" altLang="en-US" b="0" i="0" dirty="0">
                <a:effectLst/>
                <a:cs typeface="+mn-ea"/>
                <a:sym typeface="+mn-lt"/>
              </a:rPr>
              <a:t>取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E83B7A8-A6CE-4CE6-8BB0-A4D2C5ACE647}"/>
              </a:ext>
            </a:extLst>
          </p:cNvPr>
          <p:cNvSpPr txBox="1"/>
          <p:nvPr/>
        </p:nvSpPr>
        <p:spPr>
          <a:xfrm>
            <a:off x="3048000" y="37983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存储位置</a:t>
            </a:r>
            <a:r>
              <a:rPr lang="zh-CN" altLang="en-US" b="0" i="0" dirty="0">
                <a:effectLst/>
                <a:cs typeface="+mn-ea"/>
                <a:sym typeface="+mn-lt"/>
              </a:rPr>
              <a:t>：以 </a:t>
            </a:r>
            <a:r>
              <a:rPr lang="en-US" altLang="zh-CN" b="0" i="0" dirty="0">
                <a:effectLst/>
                <a:cs typeface="+mn-ea"/>
                <a:sym typeface="+mn-lt"/>
              </a:rPr>
              <a:t>XML </a:t>
            </a:r>
            <a:r>
              <a:rPr lang="zh-CN" altLang="en-US" b="0" i="0" dirty="0">
                <a:effectLst/>
                <a:cs typeface="+mn-ea"/>
                <a:sym typeface="+mn-lt"/>
              </a:rPr>
              <a:t>文件形式保存在</a:t>
            </a:r>
            <a:r>
              <a:rPr lang="zh-CN" altLang="en-US" b="1" i="0" dirty="0">
                <a:effectLst/>
                <a:cs typeface="+mn-ea"/>
                <a:sym typeface="+mn-lt"/>
              </a:rPr>
              <a:t>应用私有目录</a:t>
            </a:r>
            <a:endParaRPr lang="zh-CN" altLang="en-US" b="0" i="0" dirty="0">
              <a:effectLst/>
              <a:cs typeface="+mn-ea"/>
              <a:sym typeface="+mn-lt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8B52482-B977-4896-8B97-18C4B921B91B}"/>
              </a:ext>
            </a:extLst>
          </p:cNvPr>
          <p:cNvSpPr txBox="1"/>
          <p:nvPr/>
        </p:nvSpPr>
        <p:spPr>
          <a:xfrm>
            <a:off x="3048000" y="416766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典型场景</a:t>
            </a:r>
            <a:r>
              <a:rPr lang="zh-CN" altLang="en-US" b="0" i="0" dirty="0">
                <a:effectLst/>
                <a:cs typeface="+mn-ea"/>
                <a:sym typeface="+mn-lt"/>
              </a:rPr>
              <a:t>：用户设置、表单草稿、游戏得分等</a:t>
            </a:r>
            <a:r>
              <a:rPr lang="zh-CN" altLang="en-US" b="1" i="0" dirty="0">
                <a:effectLst/>
                <a:cs typeface="+mn-ea"/>
                <a:sym typeface="+mn-lt"/>
              </a:rPr>
              <a:t>跨会话</a:t>
            </a:r>
            <a:r>
              <a:rPr lang="zh-CN" altLang="en-US" b="0" i="0" dirty="0">
                <a:effectLst/>
                <a:cs typeface="+mn-ea"/>
                <a:sym typeface="+mn-lt"/>
              </a:rPr>
              <a:t>需要保留的数据</a:t>
            </a:r>
          </a:p>
        </p:txBody>
      </p:sp>
    </p:spTree>
    <p:extLst>
      <p:ext uri="{BB962C8B-B14F-4D97-AF65-F5344CB8AC3E}">
        <p14:creationId xmlns:p14="http://schemas.microsoft.com/office/powerpoint/2010/main" val="19659276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2801A8F-4F38-475F-B71A-C7CE33020A67}"/>
              </a:ext>
            </a:extLst>
          </p:cNvPr>
          <p:cNvSpPr txBox="1"/>
          <p:nvPr/>
        </p:nvSpPr>
        <p:spPr>
          <a:xfrm>
            <a:off x="5073988" y="330903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sz="3600" b="1" i="0" dirty="0">
                <a:effectLst/>
                <a:cs typeface="+mn-ea"/>
                <a:sym typeface="+mn-lt"/>
              </a:rPr>
              <a:t>核心概念</a:t>
            </a:r>
          </a:p>
        </p:txBody>
      </p:sp>
    </p:spTree>
    <p:extLst>
      <p:ext uri="{BB962C8B-B14F-4D97-AF65-F5344CB8AC3E}">
        <p14:creationId xmlns:p14="http://schemas.microsoft.com/office/powerpoint/2010/main" val="3036559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2801A8F-4F38-475F-B71A-C7CE33020A67}"/>
              </a:ext>
            </a:extLst>
          </p:cNvPr>
          <p:cNvSpPr txBox="1"/>
          <p:nvPr/>
        </p:nvSpPr>
        <p:spPr>
          <a:xfrm>
            <a:off x="5535652" y="329684"/>
            <a:ext cx="110799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 fontAlgn="base"/>
            <a:r>
              <a:rPr lang="zh-CN" altLang="en-US" b="1" i="0" dirty="0">
                <a:effectLst/>
                <a:cs typeface="+mn-ea"/>
                <a:sym typeface="+mn-lt"/>
              </a:rPr>
              <a:t>核心概念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2D7597D-DD1C-4B5C-86F7-B7DAC5059B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8632" y="3228032"/>
            <a:ext cx="3222036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SharedPreferences：负责</a:t>
            </a: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读取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+mn-ea"/>
              <a:sym typeface="+mn-lt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760EA5F-EF22-4BD5-95C6-42F2BB68A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2315" y="3759369"/>
            <a:ext cx="4414670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SharedPreferences.Editor：负责</a:t>
            </a:r>
            <a:r>
              <a:rPr kumimoji="0" lang="zh-CN" altLang="zh-CN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+mn-ea"/>
                <a:sym typeface="+mn-lt"/>
              </a:rPr>
              <a:t>写入/修改</a:t>
            </a:r>
            <a:endParaRPr kumimoji="0" lang="zh-CN" altLang="zh-C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96925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B1DA60A-83DF-4F56-B961-92DE8C4FFF37}"/>
              </a:ext>
            </a:extLst>
          </p:cNvPr>
          <p:cNvSpPr txBox="1"/>
          <p:nvPr/>
        </p:nvSpPr>
        <p:spPr>
          <a:xfrm>
            <a:off x="5073988" y="330903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cs typeface="+mn-ea"/>
                <a:sym typeface="+mn-lt"/>
              </a:rPr>
              <a:t>使用方式</a:t>
            </a:r>
          </a:p>
        </p:txBody>
      </p:sp>
    </p:spTree>
    <p:extLst>
      <p:ext uri="{BB962C8B-B14F-4D97-AF65-F5344CB8AC3E}">
        <p14:creationId xmlns:p14="http://schemas.microsoft.com/office/powerpoint/2010/main" val="449373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CB1DA60A-83DF-4F56-B961-92DE8C4FFF37}"/>
              </a:ext>
            </a:extLst>
          </p:cNvPr>
          <p:cNvSpPr txBox="1"/>
          <p:nvPr/>
        </p:nvSpPr>
        <p:spPr>
          <a:xfrm>
            <a:off x="5535652" y="32968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cs typeface="+mn-ea"/>
                <a:sym typeface="+mn-lt"/>
              </a:rPr>
              <a:t>使用方式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ED2B95E-F2FB-4D2A-B5EF-D2FDC29B7B07}"/>
              </a:ext>
            </a:extLst>
          </p:cNvPr>
          <p:cNvSpPr txBox="1"/>
          <p:nvPr/>
        </p:nvSpPr>
        <p:spPr>
          <a:xfrm>
            <a:off x="2093913" y="2257891"/>
            <a:ext cx="79914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cs typeface="+mn-ea"/>
                <a:sym typeface="+mn-lt"/>
              </a:rPr>
              <a:t>// 1. 获取实例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SharedPreferences sp = getSharedPreferences("MyPrefs",MODE_PRIVATE);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7DD35B1-A37D-48F4-B04C-A71BED73330C}"/>
              </a:ext>
            </a:extLst>
          </p:cNvPr>
          <p:cNvSpPr txBox="1"/>
          <p:nvPr/>
        </p:nvSpPr>
        <p:spPr>
          <a:xfrm>
            <a:off x="2093913" y="3170535"/>
            <a:ext cx="73533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cs typeface="+mn-ea"/>
                <a:sym typeface="+mn-lt"/>
              </a:rPr>
              <a:t>// 2. 写入数据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sp.edit()  .putString("username", "张三")  .putInt("age", 25)  .apply();          // 或 .commit();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E005955-698D-4129-B385-DDC05B9BB1FC}"/>
              </a:ext>
            </a:extLst>
          </p:cNvPr>
          <p:cNvSpPr txBox="1"/>
          <p:nvPr/>
        </p:nvSpPr>
        <p:spPr>
          <a:xfrm>
            <a:off x="2093913" y="4360178"/>
            <a:ext cx="79914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cs typeface="+mn-ea"/>
                <a:sym typeface="+mn-lt"/>
              </a:rPr>
              <a:t>// 3. 读取数据</a:t>
            </a:r>
            <a:endParaRPr lang="en-US" altLang="zh-CN" dirty="0">
              <a:cs typeface="+mn-ea"/>
              <a:sym typeface="+mn-lt"/>
            </a:endParaRPr>
          </a:p>
          <a:p>
            <a:r>
              <a:rPr lang="zh-CN" altLang="en-US" dirty="0">
                <a:cs typeface="+mn-ea"/>
                <a:sym typeface="+mn-lt"/>
              </a:rPr>
              <a:t>String name = sp.getString("username", "");int age  = sp.getInt("age", 0);</a:t>
            </a:r>
          </a:p>
        </p:txBody>
      </p:sp>
    </p:spTree>
    <p:extLst>
      <p:ext uri="{BB962C8B-B14F-4D97-AF65-F5344CB8AC3E}">
        <p14:creationId xmlns:p14="http://schemas.microsoft.com/office/powerpoint/2010/main" val="197465498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9c41618d-e1d7-4157-bde1-0b3fa2f13091">
      <a:majorFont>
        <a:latin typeface="Arial" panose="020F0302020204030204"/>
        <a:ea typeface="微软雅黑"/>
        <a:cs typeface=""/>
      </a:majorFont>
      <a:minorFont>
        <a:latin typeface="Arial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304</Words>
  <Application>Microsoft Office PowerPoint</Application>
  <PresentationFormat>宽屏</PresentationFormat>
  <Paragraphs>34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6" baseType="lpstr"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2025-11-14T02:21:46Z</dcterms:created>
  <dcterms:modified xsi:type="dcterms:W3CDTF">2025-11-14T03:01:38Z</dcterms:modified>
</cp:coreProperties>
</file>